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57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6" r:id="rId25"/>
    <p:sldId id="261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5297-2F86-4140-A622-6762442D698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6E86-7811-46EC-8072-60EED1737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5297-2F86-4140-A622-6762442D698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6E86-7811-46EC-8072-60EED1737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5297-2F86-4140-A622-6762442D698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6E86-7811-46EC-8072-60EED1737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5297-2F86-4140-A622-6762442D698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6E86-7811-46EC-8072-60EED1737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5297-2F86-4140-A622-6762442D698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6E86-7811-46EC-8072-60EED1737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5297-2F86-4140-A622-6762442D698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6E86-7811-46EC-8072-60EED1737E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5297-2F86-4140-A622-6762442D698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6E86-7811-46EC-8072-60EED1737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5297-2F86-4140-A622-6762442D698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6E86-7811-46EC-8072-60EED1737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5297-2F86-4140-A622-6762442D698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6E86-7811-46EC-8072-60EED1737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5297-2F86-4140-A622-6762442D698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F6E86-7811-46EC-8072-60EED1737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5297-2F86-4140-A622-6762442D698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6E86-7811-46EC-8072-60EED1737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43B5297-2F86-4140-A622-6762442D698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F2F6E86-7811-46EC-8072-60EED1737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1465210" y="2124337"/>
            <a:ext cx="6418467" cy="1204306"/>
          </a:xfrm>
        </p:spPr>
        <p:txBody>
          <a:bodyPr/>
          <a:lstStyle/>
          <a:p>
            <a:pPr algn="ctr"/>
            <a:r>
              <a:rPr lang="ru-RU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000" b="1" cap="none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Интеллектуальная битва</a:t>
            </a:r>
            <a:br>
              <a:rPr lang="ru-RU" sz="4000" b="1" cap="none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«ПЕДАГОГИЧЕСКИЙ КВИЗ»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7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60648"/>
            <a:ext cx="3960440" cy="4824536"/>
          </a:xfrm>
        </p:spPr>
        <p:txBody>
          <a:bodyPr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Регулярное, по унифицированной схеме проводимое отслеживание</a:t>
            </a:r>
            <a: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</a:rPr>
              <a:t>динамики происходящих изменений в каком-либо педагогическом 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</a:rPr>
              <a:t>объекте называется… Как?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D:\Эльвира\Documents\Валерия\оригами\115600218_1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95667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14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365760"/>
            <a:ext cx="3600400" cy="4575408"/>
          </a:xfrm>
        </p:spPr>
        <p:txBody>
          <a:bodyPr/>
          <a:lstStyle/>
          <a:p>
            <a:pPr algn="ctr"/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Алгоритм последовательных педагогических действий, 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гарантирующих</a:t>
            </a: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получение необходимого педагогического 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результата называется… </a:t>
            </a: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D:\Эльвира\Documents\Валерия\оригами\uchitel_images_06_15_thumb_large_1_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3529" y="260648"/>
            <a:ext cx="496855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68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0880" cy="2376264"/>
          </a:xfrm>
        </p:spPr>
        <p:txBody>
          <a:bodyPr/>
          <a:lstStyle/>
          <a:p>
            <a:pPr algn="ctr"/>
            <a:r>
              <a:rPr 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Способ взаимосвязанной деятельности педагога и обучающихся,</a:t>
            </a:r>
            <a: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</a:br>
            <a:r>
              <a:rPr 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направленный на решение задач воспитания или 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обучения называется…</a:t>
            </a:r>
            <a: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</a:b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D:\Эльвира\Documents\Валерия\оригами\klubnyi-chas-putieshiestviie-ekskursiia-po-ghorodam-ghieroiam_13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07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3096344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Малая социальная группа людей, выполняющая важнейшие общественные</a:t>
            </a:r>
            <a: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</a:br>
            <a:r>
              <a:rPr 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и социальные функции: репродуктивную, хозяйственно-экономическую,</a:t>
            </a:r>
            <a: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</a:br>
            <a:r>
              <a:rPr 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воспитательную, социальную, психотерапевтическую и т. д.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9218" name="Picture 2" descr="D:\Эльвира\Documents\Валерия\оригами\image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4774955" cy="337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44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1988840"/>
            <a:ext cx="7520940" cy="1656184"/>
          </a:xfrm>
        </p:spPr>
        <p:txBody>
          <a:bodyPr/>
          <a:lstStyle/>
          <a:p>
            <a:pPr algn="ctr"/>
            <a:r>
              <a:rPr lang="en-US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</a:t>
            </a:r>
            <a:r>
              <a:rPr lang="en-US" sz="54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раунд</a:t>
            </a:r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«Классики педагогики»</a:t>
            </a:r>
            <a:endParaRPr lang="ru-RU" sz="4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1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Роман\Desktop\КВИЗ\Сухомлинский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55576" y="194810"/>
            <a:ext cx="2664296" cy="3208491"/>
          </a:xfrm>
          <a:prstGeom prst="rect">
            <a:avLst/>
          </a:prstGeom>
          <a:noFill/>
        </p:spPr>
      </p:pic>
      <p:pic>
        <p:nvPicPr>
          <p:cNvPr id="5" name="Picture 2" descr="C:\Users\Роман\Desktop\КВИЗ\Антон Макаренко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148064" y="117612"/>
            <a:ext cx="3573579" cy="3269596"/>
          </a:xfrm>
          <a:prstGeom prst="rect">
            <a:avLst/>
          </a:prstGeom>
          <a:noFill/>
        </p:spPr>
      </p:pic>
      <p:pic>
        <p:nvPicPr>
          <p:cNvPr id="7" name="Picture 2" descr="F:\Педагоги\Ян Амос Каменский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0298" y="3371800"/>
            <a:ext cx="2952328" cy="3340591"/>
          </a:xfrm>
          <a:prstGeom prst="rect">
            <a:avLst/>
          </a:prstGeom>
          <a:noFill/>
        </p:spPr>
      </p:pic>
      <p:pic>
        <p:nvPicPr>
          <p:cNvPr id="9" name="Picture 2" descr="F:\Педагоги\Мария Монтессори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7866" y="3423547"/>
            <a:ext cx="2448271" cy="32888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43438" y="285749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2400" dirty="0"/>
          </a:p>
        </p:txBody>
      </p:sp>
      <p:pic>
        <p:nvPicPr>
          <p:cNvPr id="10242" name="Picture 2" descr="D:\Эльвира\Documents\Валерия\оригами\Janush-Korchak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924455" y="3461446"/>
            <a:ext cx="3063198" cy="32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5720" y="292893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62150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286116" y="6215082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929322" y="6215082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77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Распределите произведения по авторам</a:t>
            </a:r>
            <a:endParaRPr lang="ru-RU" sz="3200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4104456" cy="5140032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В.А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Сухомлинский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Ш.А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Амонашвили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Л.В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Занков</a:t>
            </a:r>
            <a:endParaRPr lang="ru-RU" sz="24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И.Г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Песталоцци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Жан 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Жак Руссо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В.Ф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Шаталов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Ян </a:t>
            </a:r>
            <a:r>
              <a:rPr lang="ru-RU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Амос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Коменский </a:t>
            </a:r>
            <a:endParaRPr lang="ru-RU" sz="24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Януш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Корчак </a:t>
            </a:r>
            <a:endParaRPr lang="ru-RU" sz="24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А.С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Макаренко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К.Д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Ушинский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4048448" cy="4059912"/>
          </a:xfrm>
        </p:spPr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«Здравствуйте, дети</a:t>
            </a:r>
            <a:r>
              <a:rPr lang="ru-RU" sz="3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!»</a:t>
            </a:r>
            <a:r>
              <a:rPr lang="ru-RU" sz="3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Дидактика и жизнь»</a:t>
            </a:r>
          </a:p>
          <a:p>
            <a:r>
              <a:rPr lang="ru-RU" sz="3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«Великая дидактика»</a:t>
            </a:r>
          </a:p>
          <a:p>
            <a:r>
              <a:rPr lang="ru-RU" sz="3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«Как любить ребенка»</a:t>
            </a:r>
          </a:p>
          <a:p>
            <a:r>
              <a:rPr lang="ru-RU" sz="3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«Педагогическая поэма»</a:t>
            </a:r>
          </a:p>
          <a:p>
            <a:r>
              <a:rPr lang="ru-RU" sz="3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«Лебединая песня»</a:t>
            </a:r>
          </a:p>
          <a:p>
            <a:r>
              <a:rPr lang="ru-RU" sz="3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«Эмиль, или О воспитании» </a:t>
            </a:r>
          </a:p>
          <a:p>
            <a:r>
              <a:rPr lang="ru-RU" sz="3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«Сердце отдаю детям»</a:t>
            </a:r>
          </a:p>
          <a:p>
            <a:r>
              <a:rPr lang="ru-RU" sz="3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4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Бишка</a:t>
            </a:r>
            <a:r>
              <a:rPr lang="ru-RU" sz="3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  <a:p>
            <a:r>
              <a:rPr lang="ru-RU" sz="3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«Куда и как исчезли тройки»</a:t>
            </a:r>
          </a:p>
          <a:p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9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23528" y="620688"/>
            <a:ext cx="4248472" cy="446449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Л.В</a:t>
            </a:r>
            <a:r>
              <a:rPr lang="ru-RU" sz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1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Занков</a:t>
            </a:r>
            <a:r>
              <a:rPr lang="ru-RU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создал </a:t>
            </a:r>
            <a:r>
              <a:rPr lang="ru-RU" sz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новую дидактическую систему развивающего </a:t>
            </a:r>
            <a:r>
              <a:rPr lang="ru-RU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обучения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Амонашвили</a:t>
            </a:r>
            <a:r>
              <a:rPr lang="ru-RU" sz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Ш. А - один из инициаторов обучения детей в школе с 6 лет </a:t>
            </a:r>
            <a:endParaRPr lang="ru-RU" sz="1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Макаренко </a:t>
            </a:r>
            <a:r>
              <a:rPr lang="ru-RU" sz="1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А.С</a:t>
            </a:r>
            <a:r>
              <a:rPr lang="ru-RU" sz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создал педагогическую систему, основанную на принципах гуманизма, в </a:t>
            </a:r>
            <a:r>
              <a:rPr lang="ru-RU" sz="1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Павлышской</a:t>
            </a:r>
            <a:r>
              <a:rPr lang="ru-RU" sz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средней школе. </a:t>
            </a:r>
            <a:endParaRPr lang="ru-RU" sz="1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1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Януш</a:t>
            </a:r>
            <a:r>
              <a:rPr lang="ru-RU" sz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Корчак в августе 1942 года погиб вместе со своими воспитанниками в газовых камерах концлагеря.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0016" y="692696"/>
            <a:ext cx="4192464" cy="432048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Шаталов </a:t>
            </a:r>
            <a:r>
              <a:rPr lang="ru-RU" sz="2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В.Ф</a:t>
            </a: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первым написал о </a:t>
            </a:r>
            <a:r>
              <a:rPr lang="ru-RU" sz="2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природосообразности</a:t>
            </a: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ru-RU" sz="2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культуросообразности</a:t>
            </a: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обучении.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Бабанский</a:t>
            </a: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Ю.К</a:t>
            </a: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разработал теорию оптимизации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обучения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В.А</a:t>
            </a: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Сухомлинский осуществил в педагогической практике опыт массового перевоспитания детей-правонарушителей в трудовой колонии им. М. Горького </a:t>
            </a:r>
          </a:p>
          <a:p>
            <a:pPr>
              <a:buFont typeface="Arial" pitchFamily="34" charset="0"/>
              <a:buChar char="•"/>
            </a:pPr>
            <a:endParaRPr lang="ru-RU" sz="1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648072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Верны ли утверждения?</a:t>
            </a:r>
            <a:r>
              <a:rPr lang="ru-RU" sz="20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0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8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65760"/>
            <a:ext cx="4608512" cy="4143360"/>
          </a:xfrm>
        </p:spPr>
        <p:txBody>
          <a:bodyPr/>
          <a:lstStyle/>
          <a:p>
            <a:pPr algn="ctr"/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из известных педагогов назвал сказки «первыми блестящими попытками русской педагогики»? </a:t>
            </a:r>
          </a:p>
        </p:txBody>
      </p:sp>
      <p:pic>
        <p:nvPicPr>
          <p:cNvPr id="12290" name="Picture 2" descr="D:\Эльвира\Documents\Валерия\оригами\ushinskiy_konstantin_dmitrievich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860032" y="476672"/>
            <a:ext cx="4176464" cy="591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80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IV </a:t>
            </a:r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раунд</a:t>
            </a:r>
            <a:b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9140000">
            <a:off x="1141663" y="2269074"/>
            <a:ext cx="6510528" cy="556264"/>
          </a:xfrm>
        </p:spPr>
        <p:txBody>
          <a:bodyPr>
            <a:noAutofit/>
          </a:bodyPr>
          <a:lstStyle/>
          <a:p>
            <a:pPr algn="ctr"/>
            <a:r>
              <a:rPr lang="ru-RU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Педагогические ситуации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440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2348880"/>
            <a:ext cx="7520940" cy="1800200"/>
          </a:xfrm>
        </p:spPr>
        <p:txBody>
          <a:bodyPr/>
          <a:lstStyle/>
          <a:p>
            <a:pPr algn="ctr"/>
            <a:r>
              <a:rPr lang="en-US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</a:t>
            </a:r>
            <a:r>
              <a:rPr lang="ru-RU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раунд</a:t>
            </a:r>
            <a:r>
              <a:rPr lang="ru-RU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«Нормативно-правовые документы»</a:t>
            </a:r>
            <a:endParaRPr lang="ru-RU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5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980728"/>
            <a:ext cx="5400600" cy="4176464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sz="2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Зульфия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активная, подвижная девочка,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трудом </a:t>
            </a: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адаптируется к работе в группе. Педагог советует маме обратиться за помощью к детскому невропатологу. Мама девочки приняла совет «в штыки» и обвинила педагога, что та не любит ее дочь, потому что она из нерусской семьи, сказав, что пойдет жаловаться к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начальству.</a:t>
            </a: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Позже оказалось, что девочку все-таки отвели к врачу, который прописал ей лечение. Через месяц девочка снова стала посещать группу, однако отношения педагога и мамы так и не наладились. Что было неправильного в действии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педагога?</a:t>
            </a: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14" name="Picture 2" descr="D:\Эльвира\Documents\Валерия\оригами\BA8gesP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810944" y="1340768"/>
            <a:ext cx="321908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404664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Педагогическая ситуация №1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261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Педагогическая ситуация №2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568952" cy="2664296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Девочка Маша, ученица 7 «В» класса, постоянно отвлекалась на занятиях со своей подругой. Учительница это заметила, и, прервав отвечающего ученика, попросила Машу немедленно продолжить ответ. Девочка совсем не растерялась, очень обстоятельно изложила материал урока, притом, в дополнение, используя в ответе сведения из дополнительной литературы. Но учительница только ещё сильнее раздражилась и поставила «2», объясняя это тем, что Маша разговаривала на уроке. Оцените, пожалуйста, действия учительницы.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  <a:p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 descr="D:\Эльвира\Documents\Валерия\оригами\загруженное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6147048" cy="32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6824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Педагогическая ситуация №3</a:t>
            </a:r>
            <a:endParaRPr lang="ru-RU" sz="32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314" y="1124744"/>
            <a:ext cx="8352928" cy="237626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В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группе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есть отверженный ребёнок, с которым дети не хотят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общаться, играть, работать в команде.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Объяснить своё отношение к данному ребёнку дети не могут.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Мальчик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тихий и спокойный, в конфликты не вступает. Нужно найти способ повернуть детей к отверженному мальчику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5362" name="Picture 2" descr="D:\Эльвира\Documents\Валерия\оригами\c588c5c9f5d568112936e147a2809bb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3688" y="3369604"/>
            <a:ext cx="5294362" cy="348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4297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9140000">
            <a:off x="723936" y="1762430"/>
            <a:ext cx="5650992" cy="9164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 </a:t>
            </a:r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раунд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rot="19140000">
            <a:off x="1217352" y="2256933"/>
            <a:ext cx="6510528" cy="54916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еще немного о педагогике…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502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623080"/>
          </a:xfrm>
        </p:spPr>
        <p:txBody>
          <a:bodyPr/>
          <a:lstStyle/>
          <a:p>
            <a:pPr algn="ctr"/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vetica"/>
                <a:ea typeface="Calibri"/>
              </a:rPr>
              <a:t>Существует четыре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vetica"/>
                <a:ea typeface="Calibri"/>
              </a:rPr>
              <a:t>познавательные 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vetica"/>
                <a:ea typeface="Calibri"/>
              </a:rPr>
              <a:t>функции деятельности учащихся: запоминание, осмысление, ощущение, восприятие.</a:t>
            </a:r>
            <a:b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vetica"/>
                <a:ea typeface="Calibri"/>
              </a:rPr>
            </a:b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vetica"/>
                <a:ea typeface="Calibri"/>
              </a:rPr>
              <a:t>Считаете ли вы, что ощущение-первая ступень познавательной 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vetica"/>
                <a:ea typeface="Calibri"/>
              </a:rPr>
              <a:t>деятельности? 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D:\Эльвира\Documents\Валерия\оригами\d8bb05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912768" cy="460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8963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Роман\Desktop\КВИЗ\Большая перемен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52128" y="211703"/>
            <a:ext cx="3744416" cy="3217297"/>
          </a:xfrm>
          <a:prstGeom prst="rect">
            <a:avLst/>
          </a:prstGeom>
          <a:noFill/>
        </p:spPr>
      </p:pic>
      <p:pic>
        <p:nvPicPr>
          <p:cNvPr id="3" name="Picture 3" descr="C:\Users\Роман\Desktop\КВИЗ\республика ШКИ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2829" y="211703"/>
            <a:ext cx="4645608" cy="3217297"/>
          </a:xfrm>
          <a:prstGeom prst="rect">
            <a:avLst/>
          </a:prstGeom>
          <a:noFill/>
        </p:spPr>
      </p:pic>
      <p:pic>
        <p:nvPicPr>
          <p:cNvPr id="1026" name="Picture 2" descr="D:\Эльвира\Documents\Валерия\оригами\ima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0458" y="3710819"/>
            <a:ext cx="4507979" cy="2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Эльвира\Documents\Валерия\оригами\1513340504_8213d5762cad29d55e8b6d6c03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3414" y="3628824"/>
            <a:ext cx="4116986" cy="2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68217" y="6165304"/>
            <a:ext cx="4462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4" y="3929066"/>
            <a:ext cx="4462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7686" y="285728"/>
            <a:ext cx="4462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357166"/>
            <a:ext cx="4462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184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Черный ящик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Что лежит в черном ящике?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93361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215368"/>
          </a:xfrm>
        </p:spPr>
        <p:txBody>
          <a:bodyPr/>
          <a:lstStyle/>
          <a:p>
            <a:pPr algn="ctr"/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черном ящике находится сейчас предмет, изобретенный еще в древнем 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Египте. </a:t>
            </a: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 стороны он выглядит очень аппетитно, хотя считается совершенно несъедобным и в тоже время многие съедают его по несколько раз в день и тут же накладывают следующую порцию.</a:t>
            </a:r>
          </a:p>
        </p:txBody>
      </p:sp>
    </p:spTree>
    <p:extLst>
      <p:ext uri="{BB962C8B-B14F-4D97-AF65-F5344CB8AC3E}">
        <p14:creationId xmlns:p14="http://schemas.microsoft.com/office/powerpoint/2010/main" xmlns="" val="1554421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783320"/>
          </a:xfrm>
        </p:spPr>
        <p:txBody>
          <a:bodyPr/>
          <a:lstStyle/>
          <a:p>
            <a:pPr algn="ctr"/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Сначала он плавал, потом стал и летать.</a:t>
            </a:r>
            <a:b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не любит большую жару и сильную тряску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Он всегда 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целенаправлен.</a:t>
            </a: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многим </a:t>
            </a: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 жизнь.</a:t>
            </a:r>
            <a:b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безразличен к драгоценным металлам и алмазам, но волнуется при взаимодействии с железом.  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920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623080"/>
          </a:xfrm>
        </p:spPr>
        <p:txBody>
          <a:bodyPr/>
          <a:lstStyle/>
          <a:p>
            <a:pPr algn="ctr"/>
            <a:r>
              <a:rPr lang="ru-RU" sz="2400" dirty="0" smtClean="0"/>
              <a:t>Документ, включающий перечень профессиональных и личностных требований к педагогу, действующий на всей территории Российской федерации</a:t>
            </a:r>
            <a:endParaRPr lang="ru-RU" sz="2400" dirty="0"/>
          </a:p>
        </p:txBody>
      </p:sp>
      <p:pic>
        <p:nvPicPr>
          <p:cNvPr id="1026" name="Picture 2" descr="D:\Эльвира\Documents\Валерия\оригами\shutterstock_2512980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344816" cy="489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35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248472" cy="36004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/>
              <a:t>Преподавание по дополнительным общеобразовательным программам</a:t>
            </a:r>
          </a:p>
          <a:p>
            <a:pPr>
              <a:buFont typeface="Arial" pitchFamily="34" charset="0"/>
              <a:buChar char="•"/>
            </a:pP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Организационно-педагогическое обеспечение реализации дополнительных общеобразовательных программ</a:t>
            </a:r>
          </a:p>
          <a:p>
            <a:pPr>
              <a:buFont typeface="Arial" pitchFamily="34" charset="0"/>
              <a:buChar char="•"/>
            </a:pP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Организационно-методическое обеспечение реализации дополнительных общеобразовательных программ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048448" cy="325295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Педагог дополнительного образования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Методист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Тренер-преподаватель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Старший тренер преподаватель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Преподаватель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Педагог-организатор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65760"/>
            <a:ext cx="8496944" cy="758984"/>
          </a:xfrm>
        </p:spPr>
        <p:txBody>
          <a:bodyPr/>
          <a:lstStyle/>
          <a:p>
            <a:pPr algn="ct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Распределите должности по обобщенным </a:t>
            </a:r>
            <a:b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трудовым функциям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8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65760"/>
            <a:ext cx="8568952" cy="19111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Является ли разработка  программно-методического обеспечения реализации дополнительной общеобразовательной программы трудовой функцией педагога дополнительного образования?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D:\Эльвира\Documents\Валерия\оригами\10f8-000b0d77-038e9fd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42542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39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1944216"/>
          </a:xfrm>
        </p:spPr>
        <p:txBody>
          <a:bodyPr/>
          <a:lstStyle/>
          <a:p>
            <a:pPr algn="ctr"/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Можно ли считать обеспечение развития социального партнерства и продвижение услуг дополнительного образования детей и взрослых трудовыми действиями педагога-организатора</a:t>
            </a:r>
            <a:endParaRPr lang="ru-RU" sz="2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D:\Эльвира\Documents\Валерия\оригами\511151375784901400322025_source_9157d14109682a656bb3f84b6497fe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624736" cy="399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36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04348" cy="162308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Совокупность профессиональных и личностных качеств, необходимых для успешной педагогической деятельности называется…?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D:\Эльвира\Documents\Валерия\оригами\9b58ec0dcad8abe8d78e2a35edf580ab0498f422beae1b67602d5368.jpg.1024x0_q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1988839"/>
            <a:ext cx="6768752" cy="45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17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1988840"/>
            <a:ext cx="7520940" cy="1656184"/>
          </a:xfrm>
        </p:spPr>
        <p:txBody>
          <a:bodyPr/>
          <a:lstStyle/>
          <a:p>
            <a:pPr algn="ctr"/>
            <a:r>
              <a:rPr lang="en-US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 </a:t>
            </a:r>
            <a:r>
              <a:rPr lang="ru-RU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раунд</a:t>
            </a:r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«Педагогический словарь»</a:t>
            </a:r>
            <a:endParaRPr lang="ru-RU" sz="4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8280920" cy="2055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называют процесс 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самосознания педагогом логики своих состояний, мыслей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действий 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ходе воспитания и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обучения детей?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D:\Эльвира\Documents\Валерия\оригами\img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5508104" cy="413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15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1120</TotalTime>
  <Words>557</Words>
  <Application>Microsoft Office PowerPoint</Application>
  <PresentationFormat>Экран (4:3)</PresentationFormat>
  <Paragraphs>79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Углы</vt:lpstr>
      <vt:lpstr> Интеллектуальная битва «ПЕДАГОГИЧЕСКИЙ КВИЗ»</vt:lpstr>
      <vt:lpstr>I раунд «Нормативно-правовые документы»</vt:lpstr>
      <vt:lpstr>Документ, включающий перечень профессиональных и личностных требований к педагогу, действующий на всей территории Российской федерации</vt:lpstr>
      <vt:lpstr>Распределите должности по обобщенным  трудовым функциям</vt:lpstr>
      <vt:lpstr>Является ли разработка  программно-методического обеспечения реализации дополнительной общеобразовательной программы трудовой функцией педагога дополнительного образования?</vt:lpstr>
      <vt:lpstr>Можно ли считать обеспечение развития социального партнерства и продвижение услуг дополнительного образования детей и взрослых трудовыми действиями педагога-организатора</vt:lpstr>
      <vt:lpstr>Совокупность профессиональных и личностных качеств, необходимых для успешной педагогической деятельности называется…?</vt:lpstr>
      <vt:lpstr>II раунд «Педагогический словарь»</vt:lpstr>
      <vt:lpstr>Как называют процесс самосознания педагогом логики своих состояний, мыслей и действий в ходе воспитания и  обучения детей?</vt:lpstr>
      <vt:lpstr>Регулярное, по унифицированной схеме проводимое отслеживание динамики происходящих изменений в каком-либо педагогическом объекте называется… Как?</vt:lpstr>
      <vt:lpstr>Алгоритм последовательных педагогических действий, гарантирующих получение необходимого педагогического результата называется…  </vt:lpstr>
      <vt:lpstr>Способ взаимосвязанной деятельности педагога и обучающихся, направленный на решение задач воспитания или обучения называется… </vt:lpstr>
      <vt:lpstr>Малая социальная группа людей, выполняющая важнейшие общественные и социальные функции: репродуктивную, хозяйственно-экономическую, воспитательную, социальную, психотерапевтическую и т. д. </vt:lpstr>
      <vt:lpstr>III раунд «Классики педагогики»</vt:lpstr>
      <vt:lpstr>Слайд 15</vt:lpstr>
      <vt:lpstr>Распределите произведения по авторам</vt:lpstr>
      <vt:lpstr>Верны ли утверждения? </vt:lpstr>
      <vt:lpstr>Кто из известных педагогов назвал сказки «первыми блестящими попытками русской педагогики»? </vt:lpstr>
      <vt:lpstr>IV раунд </vt:lpstr>
      <vt:lpstr>Слайд 20</vt:lpstr>
      <vt:lpstr>Педагогическая ситуация №2</vt:lpstr>
      <vt:lpstr>Педагогическая ситуация №3</vt:lpstr>
      <vt:lpstr>V раунд</vt:lpstr>
      <vt:lpstr>Существует четыре познавательные функции деятельности учащихся: запоминание, осмысление, ощущение, восприятие. Считаете ли вы, что ощущение-первая ступень познавательной деятельности? </vt:lpstr>
      <vt:lpstr>Слайд 25</vt:lpstr>
      <vt:lpstr>Черный ящик</vt:lpstr>
      <vt:lpstr>В черном ящике находится сейчас предмет, изобретенный еще в древнем Египте. со стороны он выглядит очень аппетитно, хотя считается совершенно несъедобным и в тоже время многие съедают его по несколько раз в день и тут же накладывают следующую порцию.</vt:lpstr>
      <vt:lpstr>Сначала он плавал, потом стал и летать. Он не любит большую жару и сильную тряску. Он всегда целенаправлен. Он многим спас жизнь. Он безразличен к драгоценным металлам и алмазам, но волнуется при взаимодействии с железом.  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Эльвира</dc:creator>
  <cp:lastModifiedBy>Администратор</cp:lastModifiedBy>
  <cp:revision>43</cp:revision>
  <dcterms:created xsi:type="dcterms:W3CDTF">2018-10-29T11:40:43Z</dcterms:created>
  <dcterms:modified xsi:type="dcterms:W3CDTF">2018-11-08T06:46:27Z</dcterms:modified>
</cp:coreProperties>
</file>